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Restaurant Performance Analytics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comprehensive look at sales recovery, pricing dynamics, customer growth, and strategic opportunities driving restaurant success.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73475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Path Forward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7908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Capitalize on momentum through targeted in-store promotions, strategic bundling, dynamic pricing, and loyalty programs. Focus on Lisbon and London while expanding digital reach in emerging markets.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491" y="573643"/>
            <a:ext cx="5037058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Sales Comeback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216491" y="1466017"/>
            <a:ext cx="7683817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Sales skyrocketed to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$671,144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a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+63.96%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month-over-month surge. Lisbon led with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$211,749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while Burgers dominated at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$347,952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in revenue.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6491" y="2368153"/>
            <a:ext cx="7683817" cy="1165741"/>
          </a:xfrm>
          <a:prstGeom prst="roundRect">
            <a:avLst>
              <a:gd name="adj" fmla="val 26843"/>
            </a:avLst>
          </a:prstGeom>
          <a:solidFill>
            <a:srgbClr val="46464A"/>
          </a:solidFill>
          <a:ln/>
        </p:spPr>
      </p:sp>
      <p:sp>
        <p:nvSpPr>
          <p:cNvPr id="6" name="Text 3"/>
          <p:cNvSpPr/>
          <p:nvPr/>
        </p:nvSpPr>
        <p:spPr>
          <a:xfrm>
            <a:off x="6425089" y="2576751"/>
            <a:ext cx="231779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Sales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25089" y="2991564"/>
            <a:ext cx="7266623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$671,144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6491" y="3742492"/>
            <a:ext cx="7683817" cy="1165741"/>
          </a:xfrm>
          <a:prstGeom prst="roundRect">
            <a:avLst>
              <a:gd name="adj" fmla="val 26843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6425089" y="3951089"/>
            <a:ext cx="231779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Growth Rate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425089" y="4365903"/>
            <a:ext cx="7266623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+63.96% MoM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16491" y="5116830"/>
            <a:ext cx="7683817" cy="1165741"/>
          </a:xfrm>
          <a:prstGeom prst="roundRect">
            <a:avLst>
              <a:gd name="adj" fmla="val 26843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6425089" y="5325428"/>
            <a:ext cx="231779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City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425089" y="5740241"/>
            <a:ext cx="7266623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Lisbon: $211,749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16491" y="6491168"/>
            <a:ext cx="7683817" cy="1165741"/>
          </a:xfrm>
          <a:prstGeom prst="roundRect">
            <a:avLst>
              <a:gd name="adj" fmla="val 26843"/>
            </a:avLst>
          </a:prstGeom>
          <a:solidFill>
            <a:srgbClr val="46464A"/>
          </a:solidFill>
          <a:ln/>
        </p:spPr>
      </p:sp>
      <p:sp>
        <p:nvSpPr>
          <p:cNvPr id="15" name="Text 12"/>
          <p:cNvSpPr/>
          <p:nvPr/>
        </p:nvSpPr>
        <p:spPr>
          <a:xfrm>
            <a:off x="6425089" y="6699766"/>
            <a:ext cx="231779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Product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25089" y="7114580"/>
            <a:ext cx="7266623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Burgers: $347,952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6532" y="977265"/>
            <a:ext cx="7383780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Driver: In-Store Activity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826532" y="1987510"/>
            <a:ext cx="749093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Strong in-store engagement and credit card payments fueled growth. Customers prefer direct, convenient transactions over other channels.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114" y="3394174"/>
            <a:ext cx="354211" cy="3542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4009" y="3386852"/>
            <a:ext cx="274367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In-Store Dominance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594009" y="3856553"/>
            <a:ext cx="6723459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Primary sales driver with highest customer engagement.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114" y="4714101"/>
            <a:ext cx="354211" cy="35421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94009" y="4706779"/>
            <a:ext cx="282499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Card Payments Lead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594009" y="5176480"/>
            <a:ext cx="6723459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Credit card transactions show customer preference for convenience.</a:t>
            </a:r>
            <a:endParaRPr lang="en-US" sz="1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114" y="6411932"/>
            <a:ext cx="354211" cy="35421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94009" y="6404610"/>
            <a:ext cx="303692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Strategic Opportunity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594009" y="6874312"/>
            <a:ext cx="6723459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Expand in-store promotions in Lisbon and London.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2848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Price Paradox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18456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Average unit price dropped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1.95%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to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$6.23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yet orders surged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63.79%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 Small price reductions drive significant volume increases through demand elasticity.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8941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Price Change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864037" y="5483900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-1.95% to $6.23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80729" y="48941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Order Increase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4880729" y="5483900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+63.79%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5711"/>
            <a:ext cx="1006875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Pricing Strategy Recommendations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5526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Maintain competitive pricing on high-demand items. Implement dynamic pricing during low-traffic periods and monitor product-level price elasticity to optimize revenue.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4123015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557" y="4123015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6" name="Text 4"/>
          <p:cNvSpPr/>
          <p:nvPr/>
        </p:nvSpPr>
        <p:spPr>
          <a:xfrm>
            <a:off x="1232773" y="4400312"/>
            <a:ext cx="27961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Competitive Pricing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32773" y="4891326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Keep Burgers and Fries prices attractive to maintain volume.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4123015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604" y="4123015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0" name="Text 8"/>
          <p:cNvSpPr/>
          <p:nvPr/>
        </p:nvSpPr>
        <p:spPr>
          <a:xfrm>
            <a:off x="5615821" y="44003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Dynamic Models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615821" y="4891326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Offer discounts during low-traffic periods to sustain customer flow.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4123015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9652" y="4123015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4" name="Text 12"/>
          <p:cNvSpPr/>
          <p:nvPr/>
        </p:nvSpPr>
        <p:spPr>
          <a:xfrm>
            <a:off x="9998869" y="4400312"/>
            <a:ext cx="298715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Elasticity Monitoring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998869" y="4891326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Track which products respond most to price changes.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6928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Order Surge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92536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Orders reached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116,882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with peak activity October-December. Beverages and Fries led volume, indicating strong impulse and add-on purchase behavior.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511516"/>
            <a:ext cx="3553658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116,882</a:t>
            </a:r>
            <a:endParaRPr lang="en-US" sz="5150" dirty="0"/>
          </a:p>
        </p:txBody>
      </p:sp>
      <p:sp>
        <p:nvSpPr>
          <p:cNvPr id="6" name="Text 3"/>
          <p:cNvSpPr/>
          <p:nvPr/>
        </p:nvSpPr>
        <p:spPr>
          <a:xfrm>
            <a:off x="6755606" y="54742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Orders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350437" y="5965269"/>
            <a:ext cx="35536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Significant seasonal spike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212705" y="4511516"/>
            <a:ext cx="3553658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Oct-Dec</a:t>
            </a:r>
            <a:endParaRPr lang="en-US" sz="5150" dirty="0"/>
          </a:p>
        </p:txBody>
      </p:sp>
      <p:sp>
        <p:nvSpPr>
          <p:cNvPr id="9" name="Text 6"/>
          <p:cNvSpPr/>
          <p:nvPr/>
        </p:nvSpPr>
        <p:spPr>
          <a:xfrm>
            <a:off x="10617875" y="54742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Peak Period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212705" y="5965269"/>
            <a:ext cx="35536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Festive season surge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3793"/>
            <a:ext cx="68876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Seasonal Opportunities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5334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Consumer behavior peaks seasonally. Smaller-priced items drive volume. Bundle fast-moving products and forecast inventory using trend patterns to avoid stockouts.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2109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4037" y="4410194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6" name="Text 4"/>
          <p:cNvSpPr/>
          <p:nvPr/>
        </p:nvSpPr>
        <p:spPr>
          <a:xfrm>
            <a:off x="864037" y="4594503"/>
            <a:ext cx="30345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Seasonal Campaigns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5085517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Launch beverage/snack promotions during high-traffic months.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47084" y="402109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7084" y="4410194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0" name="Text 8"/>
          <p:cNvSpPr/>
          <p:nvPr/>
        </p:nvSpPr>
        <p:spPr>
          <a:xfrm>
            <a:off x="5247084" y="459450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Strategic Bundling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247084" y="5085517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Combine Fries + Beverages to increase transaction value.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30132" y="402109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4410194"/>
            <a:ext cx="4136231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4" name="Text 12"/>
          <p:cNvSpPr/>
          <p:nvPr/>
        </p:nvSpPr>
        <p:spPr>
          <a:xfrm>
            <a:off x="9630132" y="4594503"/>
            <a:ext cx="31292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Inventory Forecasting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630132" y="5085517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 order trends to prevent stockouts during peak periods.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82955"/>
            <a:ext cx="723828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Customer Comeback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96250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Active customers grew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58.75%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to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254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total. Lisbon and London each had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75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customers. In-store purchases dominated at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42%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; credit cards led at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47%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393150" y="4634984"/>
            <a:ext cx="303668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58.75%</a:t>
            </a:r>
            <a:endParaRPr lang="en-US" sz="4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894" y="3091934"/>
            <a:ext cx="3703320" cy="37033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9954" y="71037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Growth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5796796" y="4634984"/>
            <a:ext cx="303668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42%</a:t>
            </a:r>
            <a:endParaRPr lang="en-US" sz="4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540" y="3091934"/>
            <a:ext cx="3703320" cy="3703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25741" y="7103745"/>
            <a:ext cx="27789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In-Store Preference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0200442" y="4634984"/>
            <a:ext cx="303668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47%</a:t>
            </a:r>
            <a:endParaRPr lang="en-US" sz="48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186" y="3091934"/>
            <a:ext cx="3703320" cy="37033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47246" y="71037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Card Payments</a:t>
            </a:r>
            <a:endParaRPr lang="en-US" sz="2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10082"/>
            <a:ext cx="831306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Retention Strategy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8963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Launch loyalty programs in Lisbon and London. Improve digital engagement in Paris and Berlin. Offer mobile payments and personalized discounts to boost online and drive-thru usage.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857387"/>
            <a:ext cx="4136231" cy="2762131"/>
          </a:xfrm>
          <a:prstGeom prst="roundRect">
            <a:avLst>
              <a:gd name="adj" fmla="val 13407"/>
            </a:avLst>
          </a:prstGeom>
          <a:solidFill>
            <a:srgbClr val="46464A"/>
          </a:solidFill>
          <a:ln/>
        </p:spPr>
      </p:sp>
      <p:sp>
        <p:nvSpPr>
          <p:cNvPr id="5" name="Shape 3"/>
          <p:cNvSpPr/>
          <p:nvPr/>
        </p:nvSpPr>
        <p:spPr>
          <a:xfrm>
            <a:off x="1110853" y="4104203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FFE14D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14450" y="4307800"/>
            <a:ext cx="333256" cy="3332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10853" y="50915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110853" y="5582603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Retain high-value customers in top cities.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7084" y="3857387"/>
            <a:ext cx="4136231" cy="2762131"/>
          </a:xfrm>
          <a:prstGeom prst="roundRect">
            <a:avLst>
              <a:gd name="adj" fmla="val 13407"/>
            </a:avLst>
          </a:prstGeom>
          <a:solidFill>
            <a:srgbClr val="46464A"/>
          </a:solidFill>
          <a:ln/>
        </p:spPr>
      </p:sp>
      <p:sp>
        <p:nvSpPr>
          <p:cNvPr id="10" name="Shape 7"/>
          <p:cNvSpPr/>
          <p:nvPr/>
        </p:nvSpPr>
        <p:spPr>
          <a:xfrm>
            <a:off x="5493901" y="4104203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FFE14D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7498" y="4307800"/>
            <a:ext cx="333256" cy="3332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93901" y="5091589"/>
            <a:ext cx="28532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Digital Engagement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5493901" y="5582603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Strengthen presence in underperforming markets.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9630132" y="3857387"/>
            <a:ext cx="4136231" cy="2762131"/>
          </a:xfrm>
          <a:prstGeom prst="roundRect">
            <a:avLst>
              <a:gd name="adj" fmla="val 13407"/>
            </a:avLst>
          </a:prstGeom>
          <a:solidFill>
            <a:srgbClr val="46464A"/>
          </a:solidFill>
          <a:ln/>
        </p:spPr>
      </p:sp>
      <p:sp>
        <p:nvSpPr>
          <p:cNvPr id="15" name="Shape 11"/>
          <p:cNvSpPr/>
          <p:nvPr/>
        </p:nvSpPr>
        <p:spPr>
          <a:xfrm>
            <a:off x="9876949" y="4104203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FFE14D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0546" y="4307800"/>
            <a:ext cx="333256" cy="3332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6949" y="50915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Payment Options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9876949" y="5582603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Enable mobile payments and personalized offers.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2025-11-06T09:20:27Z</dcterms:created>
  <dcterms:modified xsi:type="dcterms:W3CDTF">2025-11-06T09:20:27Z</dcterms:modified>
</cp:coreProperties>
</file>